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9" d="100"/>
          <a:sy n="69" d="100"/>
        </p:scale>
        <p:origin x="69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35704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269106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850104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1736674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61015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2436587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1688823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76007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3131167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CE39C9-FE1F-4B16-ADA0-C7BA0833869F}" type="datetimeFigureOut">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1878970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CE39C9-FE1F-4B16-ADA0-C7BA0833869F}" type="datetimeFigureOut">
              <a:rPr lang="en-US" smtClean="0"/>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2841930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CE39C9-FE1F-4B16-ADA0-C7BA0833869F}" type="datetimeFigureOut">
              <a:rPr lang="en-US" smtClean="0"/>
              <a:t>8/2/2016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3272893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CE39C9-FE1F-4B16-ADA0-C7BA0833869F}" type="datetimeFigureOut">
              <a:rPr lang="en-US" smtClean="0"/>
              <a:t>8/2/2016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671947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E39C9-FE1F-4B16-ADA0-C7BA0833869F}" type="datetimeFigureOut">
              <a:rPr lang="en-US" smtClean="0"/>
              <a:t>8/2/2016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2159283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CE39C9-FE1F-4B16-ADA0-C7BA0833869F}" type="datetimeFigureOut">
              <a:rPr lang="en-US" smtClean="0"/>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1014208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1CE39C9-FE1F-4B16-ADA0-C7BA0833869F}" type="datetimeFigureOut">
              <a:rPr lang="en-US" smtClean="0"/>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5E0CC-E76C-4540-B2C9-50DC5996DDE8}" type="slidenum">
              <a:rPr lang="en-US" smtClean="0"/>
              <a:t>‹#›</a:t>
            </a:fld>
            <a:endParaRPr lang="en-US"/>
          </a:p>
        </p:txBody>
      </p:sp>
    </p:spTree>
    <p:extLst>
      <p:ext uri="{BB962C8B-B14F-4D97-AF65-F5344CB8AC3E}">
        <p14:creationId xmlns:p14="http://schemas.microsoft.com/office/powerpoint/2010/main" val="2651558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CE39C9-FE1F-4B16-ADA0-C7BA0833869F}" type="datetimeFigureOut">
              <a:rPr lang="en-US" smtClean="0"/>
              <a:t>8/2/2016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75E0CC-E76C-4540-B2C9-50DC5996DDE8}" type="slidenum">
              <a:rPr lang="en-US" smtClean="0"/>
              <a:t>‹#›</a:t>
            </a:fld>
            <a:endParaRPr lang="en-US"/>
          </a:p>
        </p:txBody>
      </p:sp>
    </p:spTree>
    <p:extLst>
      <p:ext uri="{BB962C8B-B14F-4D97-AF65-F5344CB8AC3E}">
        <p14:creationId xmlns:p14="http://schemas.microsoft.com/office/powerpoint/2010/main" val="2294667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moaa.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moaa.org/Content/Publications-and-Media/MOAA-Publications/Survivor-s-Planning-Guide-Detail.aspx"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7902" y="908243"/>
            <a:ext cx="8939262" cy="1646302"/>
          </a:xfrm>
        </p:spPr>
        <p:txBody>
          <a:bodyPr/>
          <a:lstStyle/>
          <a:p>
            <a:pPr algn="ctr"/>
            <a:r>
              <a:rPr lang="en-US" b="1" dirty="0"/>
              <a:t>Surviving Spouse Liaison Report</a:t>
            </a:r>
          </a:p>
        </p:txBody>
      </p:sp>
      <p:sp>
        <p:nvSpPr>
          <p:cNvPr id="3" name="Subtitle 2"/>
          <p:cNvSpPr>
            <a:spLocks noGrp="1"/>
          </p:cNvSpPr>
          <p:nvPr>
            <p:ph type="subTitle" idx="1"/>
          </p:nvPr>
        </p:nvSpPr>
        <p:spPr>
          <a:xfrm>
            <a:off x="2212532" y="3856870"/>
            <a:ext cx="7766936" cy="1574112"/>
          </a:xfrm>
        </p:spPr>
        <p:txBody>
          <a:bodyPr>
            <a:noAutofit/>
          </a:bodyPr>
          <a:lstStyle/>
          <a:p>
            <a:pPr algn="ctr"/>
            <a:r>
              <a:rPr lang="en-US" sz="2400" b="1" dirty="0">
                <a:solidFill>
                  <a:schemeClr val="tx1"/>
                </a:solidFill>
              </a:rPr>
              <a:t>North Carolina Council of Chapters</a:t>
            </a:r>
          </a:p>
          <a:p>
            <a:pPr algn="ctr"/>
            <a:r>
              <a:rPr lang="en-US" sz="2400" b="1" dirty="0">
                <a:solidFill>
                  <a:schemeClr val="tx1"/>
                </a:solidFill>
              </a:rPr>
              <a:t>3</a:t>
            </a:r>
            <a:r>
              <a:rPr lang="en-US" sz="2400" b="1" baseline="30000" dirty="0">
                <a:solidFill>
                  <a:schemeClr val="tx1"/>
                </a:solidFill>
              </a:rPr>
              <a:t>rd</a:t>
            </a:r>
            <a:r>
              <a:rPr lang="en-US" sz="2400" b="1" dirty="0">
                <a:solidFill>
                  <a:schemeClr val="tx1"/>
                </a:solidFill>
              </a:rPr>
              <a:t> Quarterly Meeting</a:t>
            </a:r>
          </a:p>
          <a:p>
            <a:pPr algn="ctr"/>
            <a:r>
              <a:rPr lang="en-US" sz="2400" b="1" dirty="0">
                <a:solidFill>
                  <a:schemeClr val="tx1"/>
                </a:solidFill>
              </a:rPr>
              <a:t>August 13, 2016</a:t>
            </a:r>
          </a:p>
        </p:txBody>
      </p:sp>
    </p:spTree>
    <p:extLst>
      <p:ext uri="{BB962C8B-B14F-4D97-AF65-F5344CB8AC3E}">
        <p14:creationId xmlns:p14="http://schemas.microsoft.com/office/powerpoint/2010/main" val="2305425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666" y="585537"/>
            <a:ext cx="8596668" cy="1320800"/>
          </a:xfrm>
        </p:spPr>
        <p:txBody>
          <a:bodyPr/>
          <a:lstStyle/>
          <a:p>
            <a:pPr algn="ctr"/>
            <a:r>
              <a:rPr lang="en-US" b="1" dirty="0"/>
              <a:t>Other important sections</a:t>
            </a:r>
          </a:p>
        </p:txBody>
      </p:sp>
      <p:sp>
        <p:nvSpPr>
          <p:cNvPr id="3" name="Content Placeholder 2"/>
          <p:cNvSpPr>
            <a:spLocks noGrp="1"/>
          </p:cNvSpPr>
          <p:nvPr>
            <p:ph idx="1"/>
          </p:nvPr>
        </p:nvSpPr>
        <p:spPr>
          <a:xfrm>
            <a:off x="1797666" y="1412444"/>
            <a:ext cx="8596668" cy="4891374"/>
          </a:xfrm>
        </p:spPr>
        <p:txBody>
          <a:bodyPr>
            <a:normAutofit/>
          </a:bodyPr>
          <a:lstStyle/>
          <a:p>
            <a:r>
              <a:rPr lang="en-US" dirty="0"/>
              <a:t>Make burial or cremation arrangements</a:t>
            </a:r>
          </a:p>
          <a:p>
            <a:r>
              <a:rPr lang="en-US" dirty="0"/>
              <a:t>Cemetery</a:t>
            </a:r>
          </a:p>
          <a:p>
            <a:r>
              <a:rPr lang="en-US" dirty="0"/>
              <a:t>Memorial Service</a:t>
            </a:r>
          </a:p>
          <a:p>
            <a:r>
              <a:rPr lang="en-US" dirty="0"/>
              <a:t>Use a local VSO</a:t>
            </a:r>
          </a:p>
          <a:p>
            <a:r>
              <a:rPr lang="en-US" dirty="0"/>
              <a:t>Stop retired pay and apply for applicable benefits</a:t>
            </a:r>
          </a:p>
          <a:p>
            <a:r>
              <a:rPr lang="en-US" dirty="0"/>
              <a:t>Notify the Social Security Administration</a:t>
            </a:r>
          </a:p>
          <a:p>
            <a:r>
              <a:rPr lang="en-US" dirty="0"/>
              <a:t>Contact the VA</a:t>
            </a:r>
          </a:p>
          <a:p>
            <a:r>
              <a:rPr lang="en-US" dirty="0"/>
              <a:t>Manage Investments</a:t>
            </a:r>
          </a:p>
          <a:p>
            <a:r>
              <a:rPr lang="en-US" dirty="0"/>
              <a:t>Contact the TSP Administrator</a:t>
            </a:r>
          </a:p>
          <a:p>
            <a:r>
              <a:rPr lang="en-US" dirty="0"/>
              <a:t>Notify Credit Card Companies</a:t>
            </a:r>
          </a:p>
          <a:p>
            <a:r>
              <a:rPr lang="en-US" dirty="0"/>
              <a:t>Obtain a new Surviving Souse ID Card</a:t>
            </a:r>
          </a:p>
          <a:p>
            <a:r>
              <a:rPr lang="en-US" dirty="0"/>
              <a:t>Notify Life Insurance Companies</a:t>
            </a:r>
          </a:p>
        </p:txBody>
      </p:sp>
    </p:spTree>
    <p:extLst>
      <p:ext uri="{BB962C8B-B14F-4D97-AF65-F5344CB8AC3E}">
        <p14:creationId xmlns:p14="http://schemas.microsoft.com/office/powerpoint/2010/main" val="652784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666" y="514368"/>
            <a:ext cx="8596668" cy="1371600"/>
          </a:xfrm>
        </p:spPr>
        <p:txBody>
          <a:bodyPr>
            <a:normAutofit/>
          </a:bodyPr>
          <a:lstStyle/>
          <a:p>
            <a:pPr algn="ctr"/>
            <a:r>
              <a:rPr lang="en-US" b="1" dirty="0"/>
              <a:t>Carol Ivey</a:t>
            </a:r>
            <a:br>
              <a:rPr lang="en-US" b="1" dirty="0"/>
            </a:br>
            <a:r>
              <a:rPr lang="en-US" b="1" dirty="0"/>
              <a:t>NCCOC Surviving Spouse Liaison</a:t>
            </a:r>
          </a:p>
        </p:txBody>
      </p:sp>
      <p:pic>
        <p:nvPicPr>
          <p:cNvPr id="1026" name="Picture 2" descr="full"/>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883236" y="2342174"/>
            <a:ext cx="2214089" cy="29707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572739" y="3026956"/>
            <a:ext cx="6539345" cy="1815882"/>
          </a:xfrm>
          <a:prstGeom prst="rect">
            <a:avLst/>
          </a:prstGeom>
          <a:noFill/>
        </p:spPr>
        <p:txBody>
          <a:bodyPr wrap="square" rtlCol="0">
            <a:spAutoFit/>
          </a:bodyPr>
          <a:lstStyle/>
          <a:p>
            <a:r>
              <a:rPr lang="en-US" sz="2800" dirty="0"/>
              <a:t>Questions, comments or assistance…</a:t>
            </a:r>
          </a:p>
          <a:p>
            <a:r>
              <a:rPr lang="en-US" sz="2800" dirty="0"/>
              <a:t>Contact information for Carol Ivey @</a:t>
            </a:r>
          </a:p>
          <a:p>
            <a:r>
              <a:rPr lang="en-US" sz="2800" dirty="0"/>
              <a:t>(910) 868-3213</a:t>
            </a:r>
          </a:p>
          <a:p>
            <a:r>
              <a:rPr lang="en-US" sz="2800" dirty="0"/>
              <a:t>cgivey191@aol.com</a:t>
            </a:r>
          </a:p>
        </p:txBody>
      </p:sp>
    </p:spTree>
    <p:extLst>
      <p:ext uri="{BB962C8B-B14F-4D97-AF65-F5344CB8AC3E}">
        <p14:creationId xmlns:p14="http://schemas.microsoft.com/office/powerpoint/2010/main" val="814210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666" y="585536"/>
            <a:ext cx="8596668" cy="1320800"/>
          </a:xfrm>
        </p:spPr>
        <p:txBody>
          <a:bodyPr/>
          <a:lstStyle/>
          <a:p>
            <a:pPr algn="ctr"/>
            <a:r>
              <a:rPr lang="en-US" b="1" dirty="0"/>
              <a:t>Resource Materials</a:t>
            </a:r>
          </a:p>
        </p:txBody>
      </p:sp>
      <p:sp>
        <p:nvSpPr>
          <p:cNvPr id="3" name="Content Placeholder 2"/>
          <p:cNvSpPr>
            <a:spLocks noGrp="1"/>
          </p:cNvSpPr>
          <p:nvPr>
            <p:ph idx="1"/>
          </p:nvPr>
        </p:nvSpPr>
        <p:spPr>
          <a:xfrm>
            <a:off x="1205345" y="1619523"/>
            <a:ext cx="9188989" cy="4477257"/>
          </a:xfrm>
        </p:spPr>
        <p:txBody>
          <a:bodyPr/>
          <a:lstStyle/>
          <a:p>
            <a:r>
              <a:rPr lang="en-US" sz="2400" dirty="0"/>
              <a:t>Link to National MOAA’s website at </a:t>
            </a:r>
            <a:r>
              <a:rPr lang="en-US" sz="2400" dirty="0">
                <a:hlinkClick r:id="rId2"/>
              </a:rPr>
              <a:t>http://www.moaa.org/</a:t>
            </a:r>
            <a:endParaRPr lang="en-US" sz="2400" dirty="0"/>
          </a:p>
          <a:p>
            <a:r>
              <a:rPr lang="en-US" sz="2400" dirty="0"/>
              <a:t>In the Header bar, choose “Family” and “Surviving Spouses”</a:t>
            </a:r>
          </a:p>
          <a:p>
            <a:r>
              <a:rPr lang="en-US" sz="2400" dirty="0"/>
              <a:t>Subcategories include:</a:t>
            </a:r>
          </a:p>
          <a:p>
            <a:pPr lvl="1"/>
            <a:r>
              <a:rPr lang="en-US" sz="2400" dirty="0"/>
              <a:t>Overview</a:t>
            </a:r>
          </a:p>
          <a:p>
            <a:pPr lvl="1"/>
            <a:r>
              <a:rPr lang="en-US" sz="2400" dirty="0"/>
              <a:t>Advisory Committee</a:t>
            </a:r>
          </a:p>
          <a:p>
            <a:pPr lvl="1"/>
            <a:r>
              <a:rPr lang="en-US" sz="2400" dirty="0"/>
              <a:t>Corner</a:t>
            </a:r>
          </a:p>
          <a:p>
            <a:pPr lvl="1"/>
            <a:r>
              <a:rPr lang="en-US" sz="2400" dirty="0"/>
              <a:t>Join Now</a:t>
            </a:r>
          </a:p>
          <a:p>
            <a:pPr lvl="1"/>
            <a:r>
              <a:rPr lang="en-US" sz="2400" dirty="0"/>
              <a:t>And others</a:t>
            </a:r>
          </a:p>
          <a:p>
            <a:pPr lvl="1"/>
            <a:endParaRPr lang="en-US" dirty="0"/>
          </a:p>
        </p:txBody>
      </p:sp>
    </p:spTree>
    <p:extLst>
      <p:ext uri="{BB962C8B-B14F-4D97-AF65-F5344CB8AC3E}">
        <p14:creationId xmlns:p14="http://schemas.microsoft.com/office/powerpoint/2010/main" val="4169939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666" y="513347"/>
            <a:ext cx="8596668" cy="1320800"/>
          </a:xfrm>
        </p:spPr>
        <p:txBody>
          <a:bodyPr/>
          <a:lstStyle/>
          <a:p>
            <a:pPr algn="ctr"/>
            <a:r>
              <a:rPr lang="en-US" b="1" dirty="0"/>
              <a:t>Survivor Issues</a:t>
            </a:r>
          </a:p>
        </p:txBody>
      </p:sp>
      <p:sp>
        <p:nvSpPr>
          <p:cNvPr id="3" name="Content Placeholder 2"/>
          <p:cNvSpPr>
            <a:spLocks noGrp="1"/>
          </p:cNvSpPr>
          <p:nvPr>
            <p:ph idx="1"/>
          </p:nvPr>
        </p:nvSpPr>
        <p:spPr>
          <a:xfrm>
            <a:off x="1314643" y="1512334"/>
            <a:ext cx="8596668" cy="4501320"/>
          </a:xfrm>
        </p:spPr>
        <p:txBody>
          <a:bodyPr>
            <a:normAutofit/>
          </a:bodyPr>
          <a:lstStyle/>
          <a:p>
            <a:r>
              <a:rPr lang="en-US" sz="2000" dirty="0"/>
              <a:t>Under the “Surviving Spouses of MOAA,” open the “Jump to” tab and select “Resources”</a:t>
            </a:r>
          </a:p>
          <a:p>
            <a:r>
              <a:rPr lang="en-US" sz="2000" dirty="0"/>
              <a:t>Under “Resources” choose “Publications”</a:t>
            </a:r>
          </a:p>
          <a:p>
            <a:r>
              <a:rPr lang="en-US" sz="2000" dirty="0"/>
              <a:t>Open the “Jump to” tab again and choose “Survivor Issues”</a:t>
            </a:r>
          </a:p>
          <a:p>
            <a:r>
              <a:rPr lang="en-US" sz="2000" dirty="0"/>
              <a:t>There are several publications that you can receive at no charge as an MOAA member</a:t>
            </a:r>
          </a:p>
          <a:p>
            <a:pPr lvl="1"/>
            <a:r>
              <a:rPr lang="en-US" sz="2000" dirty="0"/>
              <a:t>Help Your Survivors Now” A Guide to Planning Ahead</a:t>
            </a:r>
          </a:p>
          <a:p>
            <a:pPr lvl="1"/>
            <a:r>
              <a:rPr lang="en-US" sz="2000" dirty="0"/>
              <a:t>Survivor’s Checklist”: First Steps for Moving On</a:t>
            </a:r>
          </a:p>
          <a:p>
            <a:pPr lvl="1"/>
            <a:r>
              <a:rPr lang="en-US" sz="2000" dirty="0"/>
              <a:t>Your Guide to Military Burials</a:t>
            </a:r>
          </a:p>
          <a:p>
            <a:pPr lvl="1"/>
            <a:r>
              <a:rPr lang="en-US" sz="2000" dirty="0"/>
              <a:t>Turning the Corner</a:t>
            </a:r>
          </a:p>
          <a:p>
            <a:pPr lvl="1"/>
            <a:r>
              <a:rPr lang="en-US" sz="2000" b="1" u="sng" dirty="0"/>
              <a:t>Survivor’s Planning Guide</a:t>
            </a:r>
            <a:r>
              <a:rPr lang="en-US" sz="2000" b="1" dirty="0"/>
              <a:t> – for you and </a:t>
            </a:r>
            <a:r>
              <a:rPr lang="en-US" sz="2000" b="1"/>
              <a:t>your spouse’s </a:t>
            </a:r>
            <a:r>
              <a:rPr lang="en-US" sz="2000" b="1" dirty="0"/>
              <a:t>use NOW!</a:t>
            </a:r>
            <a:endParaRPr lang="en-US" sz="2000" b="1" u="sng" dirty="0"/>
          </a:p>
          <a:p>
            <a:pPr lvl="1"/>
            <a:endParaRPr lang="en-US" dirty="0"/>
          </a:p>
          <a:p>
            <a:endParaRPr lang="en-US" dirty="0"/>
          </a:p>
        </p:txBody>
      </p:sp>
    </p:spTree>
    <p:extLst>
      <p:ext uri="{BB962C8B-B14F-4D97-AF65-F5344CB8AC3E}">
        <p14:creationId xmlns:p14="http://schemas.microsoft.com/office/powerpoint/2010/main" val="4083804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4864" y="679116"/>
            <a:ext cx="7322271" cy="1320800"/>
          </a:xfrm>
        </p:spPr>
        <p:txBody>
          <a:bodyPr/>
          <a:lstStyle/>
          <a:p>
            <a:pPr algn="ctr"/>
            <a:r>
              <a:rPr lang="en-US" b="1" dirty="0"/>
              <a:t>Help Your Survivors Now:</a:t>
            </a:r>
            <a:br>
              <a:rPr lang="en-US" b="1" dirty="0"/>
            </a:br>
            <a:r>
              <a:rPr lang="en-US" b="1" dirty="0"/>
              <a:t> A Guide to Planning Ahead</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89612" y="2222318"/>
            <a:ext cx="2212775" cy="2858168"/>
          </a:xfrm>
        </p:spPr>
      </p:pic>
      <p:sp>
        <p:nvSpPr>
          <p:cNvPr id="5" name="TextBox 4"/>
          <p:cNvSpPr txBox="1"/>
          <p:nvPr/>
        </p:nvSpPr>
        <p:spPr>
          <a:xfrm>
            <a:off x="1903232" y="5579978"/>
            <a:ext cx="8385535" cy="646331"/>
          </a:xfrm>
          <a:prstGeom prst="rect">
            <a:avLst/>
          </a:prstGeom>
          <a:noFill/>
        </p:spPr>
        <p:txBody>
          <a:bodyPr wrap="square" rtlCol="0">
            <a:spAutoFit/>
          </a:bodyPr>
          <a:lstStyle/>
          <a:p>
            <a:r>
              <a:rPr lang="en-US" dirty="0"/>
              <a:t>This guide can help you prepare, make decisions, and ease the financial, medical, and property transition for your family after you're gone</a:t>
            </a:r>
          </a:p>
        </p:txBody>
      </p:sp>
    </p:spTree>
    <p:extLst>
      <p:ext uri="{BB962C8B-B14F-4D97-AF65-F5344CB8AC3E}">
        <p14:creationId xmlns:p14="http://schemas.microsoft.com/office/powerpoint/2010/main" val="667785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666" y="489284"/>
            <a:ext cx="8596668" cy="1320800"/>
          </a:xfrm>
        </p:spPr>
        <p:txBody>
          <a:bodyPr/>
          <a:lstStyle/>
          <a:p>
            <a:pPr algn="ctr"/>
            <a:r>
              <a:rPr lang="en-US" b="1" dirty="0"/>
              <a:t>Survivor’s Checklist:</a:t>
            </a:r>
            <a:br>
              <a:rPr lang="en-US" b="1" dirty="0"/>
            </a:br>
            <a:r>
              <a:rPr lang="en-US" b="1" dirty="0"/>
              <a:t>First Steps for Moving On</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85884" y="1810084"/>
            <a:ext cx="1620231" cy="2749029"/>
          </a:xfrm>
        </p:spPr>
      </p:pic>
      <p:sp>
        <p:nvSpPr>
          <p:cNvPr id="5" name="Rectangle 4"/>
          <p:cNvSpPr/>
          <p:nvPr/>
        </p:nvSpPr>
        <p:spPr>
          <a:xfrm>
            <a:off x="3048001" y="5047915"/>
            <a:ext cx="6096000" cy="646331"/>
          </a:xfrm>
          <a:prstGeom prst="rect">
            <a:avLst/>
          </a:prstGeom>
        </p:spPr>
        <p:txBody>
          <a:bodyPr>
            <a:spAutoFit/>
          </a:bodyPr>
          <a:lstStyle/>
          <a:p>
            <a:r>
              <a:rPr lang="en-US" dirty="0">
                <a:solidFill>
                  <a:srgbClr val="000000"/>
                </a:solidFill>
                <a:latin typeface="akzidenz-grotesk"/>
              </a:rPr>
              <a:t>Essential checklist to keep on hand to refer to when dealing with a death in the family.</a:t>
            </a:r>
            <a:endParaRPr lang="en-US" dirty="0"/>
          </a:p>
        </p:txBody>
      </p:sp>
    </p:spTree>
    <p:extLst>
      <p:ext uri="{BB962C8B-B14F-4D97-AF65-F5344CB8AC3E}">
        <p14:creationId xmlns:p14="http://schemas.microsoft.com/office/powerpoint/2010/main" val="3784792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666" y="585536"/>
            <a:ext cx="8596668" cy="1320800"/>
          </a:xfrm>
        </p:spPr>
        <p:txBody>
          <a:bodyPr/>
          <a:lstStyle/>
          <a:p>
            <a:pPr algn="ctr"/>
            <a:r>
              <a:rPr lang="en-US" b="1" dirty="0"/>
              <a:t>Your Guide to Military Burials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86058" y="1565564"/>
            <a:ext cx="1819884" cy="2672954"/>
          </a:xfrm>
        </p:spPr>
      </p:pic>
      <p:sp>
        <p:nvSpPr>
          <p:cNvPr id="5" name="Rectangle 4"/>
          <p:cNvSpPr/>
          <p:nvPr/>
        </p:nvSpPr>
        <p:spPr>
          <a:xfrm>
            <a:off x="3048001" y="4659505"/>
            <a:ext cx="6096000" cy="1477328"/>
          </a:xfrm>
          <a:prstGeom prst="rect">
            <a:avLst/>
          </a:prstGeom>
        </p:spPr>
        <p:txBody>
          <a:bodyPr>
            <a:spAutoFit/>
          </a:bodyPr>
          <a:lstStyle/>
          <a:p>
            <a:pPr fontAlgn="base"/>
            <a:r>
              <a:rPr lang="en-US" dirty="0"/>
              <a:t>A resource for planning and decision-making regarding military burials and rights and to create a plan for the future.  </a:t>
            </a:r>
          </a:p>
          <a:p>
            <a:br>
              <a:rPr lang="en-US" b="1" dirty="0">
                <a:hlinkClick r:id="rId3"/>
              </a:rPr>
            </a:br>
            <a:endParaRPr lang="en-US" dirty="0"/>
          </a:p>
        </p:txBody>
      </p:sp>
    </p:spTree>
    <p:extLst>
      <p:ext uri="{BB962C8B-B14F-4D97-AF65-F5344CB8AC3E}">
        <p14:creationId xmlns:p14="http://schemas.microsoft.com/office/powerpoint/2010/main" val="3249836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8303" y="609600"/>
            <a:ext cx="8596668" cy="1320800"/>
          </a:xfrm>
        </p:spPr>
        <p:txBody>
          <a:bodyPr/>
          <a:lstStyle/>
          <a:p>
            <a:pPr algn="ctr"/>
            <a:r>
              <a:rPr lang="en-US" b="1" dirty="0"/>
              <a:t>Turning the Corner</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88527" y="1611745"/>
            <a:ext cx="1814945" cy="2692168"/>
          </a:xfrm>
        </p:spPr>
      </p:pic>
      <p:sp>
        <p:nvSpPr>
          <p:cNvPr id="5" name="TextBox 4"/>
          <p:cNvSpPr txBox="1"/>
          <p:nvPr/>
        </p:nvSpPr>
        <p:spPr>
          <a:xfrm>
            <a:off x="3128208" y="4588470"/>
            <a:ext cx="5967664" cy="923330"/>
          </a:xfrm>
          <a:prstGeom prst="rect">
            <a:avLst/>
          </a:prstGeom>
          <a:noFill/>
        </p:spPr>
        <p:txBody>
          <a:bodyPr wrap="square" rtlCol="0">
            <a:spAutoFit/>
          </a:bodyPr>
          <a:lstStyle/>
          <a:p>
            <a:r>
              <a:rPr lang="en-US" dirty="0"/>
              <a:t>This publication is meant to help you recognize and understand some of the aspects of the grieving process and help guide you through this difficult time.</a:t>
            </a:r>
          </a:p>
        </p:txBody>
      </p:sp>
    </p:spTree>
    <p:extLst>
      <p:ext uri="{BB962C8B-B14F-4D97-AF65-F5344CB8AC3E}">
        <p14:creationId xmlns:p14="http://schemas.microsoft.com/office/powerpoint/2010/main" val="1217093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8304" y="609600"/>
            <a:ext cx="8596668" cy="1320800"/>
          </a:xfrm>
        </p:spPr>
        <p:txBody>
          <a:bodyPr/>
          <a:lstStyle/>
          <a:p>
            <a:pPr algn="ctr"/>
            <a:r>
              <a:rPr lang="en-US" b="1" dirty="0"/>
              <a:t>Survivor’s Planning Guide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36676" y="1573552"/>
            <a:ext cx="1718647" cy="2541248"/>
          </a:xfrm>
        </p:spPr>
      </p:pic>
      <p:sp>
        <p:nvSpPr>
          <p:cNvPr id="5" name="TextBox 4"/>
          <p:cNvSpPr txBox="1"/>
          <p:nvPr/>
        </p:nvSpPr>
        <p:spPr>
          <a:xfrm rot="10800000" flipV="1">
            <a:off x="2839451" y="4421741"/>
            <a:ext cx="6545179" cy="1200329"/>
          </a:xfrm>
          <a:prstGeom prst="rect">
            <a:avLst/>
          </a:prstGeom>
          <a:noFill/>
        </p:spPr>
        <p:txBody>
          <a:bodyPr wrap="square" rtlCol="0">
            <a:spAutoFit/>
          </a:bodyPr>
          <a:lstStyle/>
          <a:p>
            <a:r>
              <a:rPr lang="en-US" dirty="0"/>
              <a:t>To keep track of what arrangements need to be made, who needs to be contacted, and notes on important phone calls, this guide was designed by surviving spouses to help you do just that.  </a:t>
            </a:r>
          </a:p>
        </p:txBody>
      </p:sp>
    </p:spTree>
    <p:extLst>
      <p:ext uri="{BB962C8B-B14F-4D97-AF65-F5344CB8AC3E}">
        <p14:creationId xmlns:p14="http://schemas.microsoft.com/office/powerpoint/2010/main" val="1366279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8304" y="657726"/>
            <a:ext cx="8596668" cy="1320800"/>
          </a:xfrm>
        </p:spPr>
        <p:txBody>
          <a:bodyPr/>
          <a:lstStyle/>
          <a:p>
            <a:pPr algn="ctr"/>
            <a:r>
              <a:rPr lang="en-US" b="1" dirty="0"/>
              <a:t>Use of the Planning Guide is as</a:t>
            </a:r>
            <a:br>
              <a:rPr lang="en-US" b="1" dirty="0"/>
            </a:br>
            <a:r>
              <a:rPr lang="en-US" b="1" dirty="0"/>
              <a:t>simple as “filling in the blanks” </a:t>
            </a:r>
          </a:p>
        </p:txBody>
      </p:sp>
      <p:sp>
        <p:nvSpPr>
          <p:cNvPr id="3" name="Content Placeholder 2"/>
          <p:cNvSpPr>
            <a:spLocks noGrp="1"/>
          </p:cNvSpPr>
          <p:nvPr>
            <p:ph idx="1"/>
          </p:nvPr>
        </p:nvSpPr>
        <p:spPr>
          <a:xfrm>
            <a:off x="1797666" y="2146735"/>
            <a:ext cx="8596668" cy="3880773"/>
          </a:xfrm>
        </p:spPr>
        <p:txBody>
          <a:bodyPr/>
          <a:lstStyle/>
          <a:p>
            <a:r>
              <a:rPr lang="en-US" dirty="0"/>
              <a:t>ENLIST FAMILY AND FRIENDS TO CONTACT OTHERS (List names and phone numbers.</a:t>
            </a:r>
          </a:p>
          <a:p>
            <a:pPr lvl="1"/>
            <a:r>
              <a:rPr lang="en-US" dirty="0"/>
              <a:t>NAME:  _____________________________________________________________</a:t>
            </a:r>
          </a:p>
          <a:p>
            <a:pPr lvl="1"/>
            <a:r>
              <a:rPr lang="en-US" dirty="0"/>
              <a:t>PHONE NUMBER:  ____________________________________________________</a:t>
            </a:r>
          </a:p>
          <a:p>
            <a:pPr lvl="1"/>
            <a:r>
              <a:rPr lang="en-US" dirty="0"/>
              <a:t>NAME:  _____________________________________________________________</a:t>
            </a:r>
          </a:p>
          <a:p>
            <a:pPr lvl="1"/>
            <a:r>
              <a:rPr lang="en-US" dirty="0"/>
              <a:t>PHONE NUMBER:  ____________________________________________________</a:t>
            </a:r>
          </a:p>
          <a:p>
            <a:pPr lvl="1"/>
            <a:r>
              <a:rPr lang="en-US" dirty="0"/>
              <a:t>NAME:  _____________________________________________________________</a:t>
            </a:r>
          </a:p>
          <a:p>
            <a:pPr lvl="1"/>
            <a:r>
              <a:rPr lang="en-US" dirty="0"/>
              <a:t>PHONE NUMBER:  ____________________________________________________</a:t>
            </a:r>
          </a:p>
          <a:p>
            <a:pPr lvl="1"/>
            <a:r>
              <a:rPr lang="en-US" dirty="0"/>
              <a:t>NAME:  _____________________________________________________________</a:t>
            </a:r>
          </a:p>
          <a:p>
            <a:pPr lvl="1"/>
            <a:r>
              <a:rPr lang="en-US" dirty="0"/>
              <a:t>PHONE NUMBER:  ____________________________________________________</a:t>
            </a:r>
          </a:p>
          <a:p>
            <a:pPr lvl="1"/>
            <a:endParaRPr lang="en-US" dirty="0"/>
          </a:p>
        </p:txBody>
      </p:sp>
    </p:spTree>
    <p:extLst>
      <p:ext uri="{BB962C8B-B14F-4D97-AF65-F5344CB8AC3E}">
        <p14:creationId xmlns:p14="http://schemas.microsoft.com/office/powerpoint/2010/main" val="426448576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44</TotalTime>
  <Words>418</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akzidenz-grotesk</vt:lpstr>
      <vt:lpstr>Arial</vt:lpstr>
      <vt:lpstr>Trebuchet MS</vt:lpstr>
      <vt:lpstr>Wingdings 3</vt:lpstr>
      <vt:lpstr>Facet</vt:lpstr>
      <vt:lpstr>Surviving Spouse Liaison Report</vt:lpstr>
      <vt:lpstr>Resource Materials</vt:lpstr>
      <vt:lpstr>Survivor Issues</vt:lpstr>
      <vt:lpstr>Help Your Survivors Now:  A Guide to Planning Ahead</vt:lpstr>
      <vt:lpstr>Survivor’s Checklist: First Steps for Moving On</vt:lpstr>
      <vt:lpstr>Your Guide to Military Burials</vt:lpstr>
      <vt:lpstr>Turning the Corner</vt:lpstr>
      <vt:lpstr>Survivor’s Planning Guide</vt:lpstr>
      <vt:lpstr>Use of the Planning Guide is as simple as “filling in the blanks” </vt:lpstr>
      <vt:lpstr>Other important sections</vt:lpstr>
      <vt:lpstr>Carol Ivey NCCOC Surviving Spouse Liaison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Surviving Spouse Liaison Report</dc:title>
  <dc:creator>Doug Ehrhardt</dc:creator>
  <cp:lastModifiedBy>Doug Ehrhardt</cp:lastModifiedBy>
  <cp:revision>7</cp:revision>
  <dcterms:created xsi:type="dcterms:W3CDTF">2016-08-02T16:40:38Z</dcterms:created>
  <dcterms:modified xsi:type="dcterms:W3CDTF">2016-08-02T17:25:36Z</dcterms:modified>
</cp:coreProperties>
</file>